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58" r:id="rId7"/>
  </p:sldIdLst>
  <p:sldSz cx="9144000" cy="6858000" type="screen4x3"/>
  <p:notesSz cx="6797675" cy="987425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CB33-AD55-4519-ACB4-D3C6BB095126}" type="datetimeFigureOut">
              <a:rPr lang="th-TH" smtClean="0"/>
              <a:pPr/>
              <a:t>24/05/55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ECB6-6B41-4095-BAE4-EF7858B540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CB33-AD55-4519-ACB4-D3C6BB095126}" type="datetimeFigureOut">
              <a:rPr lang="th-TH" smtClean="0"/>
              <a:pPr/>
              <a:t>24/05/55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ECB6-6B41-4095-BAE4-EF7858B540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CB33-AD55-4519-ACB4-D3C6BB095126}" type="datetimeFigureOut">
              <a:rPr lang="th-TH" smtClean="0"/>
              <a:pPr/>
              <a:t>24/05/55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ECB6-6B41-4095-BAE4-EF7858B540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CB33-AD55-4519-ACB4-D3C6BB095126}" type="datetimeFigureOut">
              <a:rPr lang="th-TH" smtClean="0"/>
              <a:pPr/>
              <a:t>24/05/55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ECB6-6B41-4095-BAE4-EF7858B540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CB33-AD55-4519-ACB4-D3C6BB095126}" type="datetimeFigureOut">
              <a:rPr lang="th-TH" smtClean="0"/>
              <a:pPr/>
              <a:t>24/05/55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ECB6-6B41-4095-BAE4-EF7858B540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CB33-AD55-4519-ACB4-D3C6BB095126}" type="datetimeFigureOut">
              <a:rPr lang="th-TH" smtClean="0"/>
              <a:pPr/>
              <a:t>24/05/55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ECB6-6B41-4095-BAE4-EF7858B540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CB33-AD55-4519-ACB4-D3C6BB095126}" type="datetimeFigureOut">
              <a:rPr lang="th-TH" smtClean="0"/>
              <a:pPr/>
              <a:t>24/05/55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ECB6-6B41-4095-BAE4-EF7858B540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CB33-AD55-4519-ACB4-D3C6BB095126}" type="datetimeFigureOut">
              <a:rPr lang="th-TH" smtClean="0"/>
              <a:pPr/>
              <a:t>24/05/55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ECB6-6B41-4095-BAE4-EF7858B540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CB33-AD55-4519-ACB4-D3C6BB095126}" type="datetimeFigureOut">
              <a:rPr lang="th-TH" smtClean="0"/>
              <a:pPr/>
              <a:t>24/05/55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ECB6-6B41-4095-BAE4-EF7858B540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CB33-AD55-4519-ACB4-D3C6BB095126}" type="datetimeFigureOut">
              <a:rPr lang="th-TH" smtClean="0"/>
              <a:pPr/>
              <a:t>24/05/55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ECB6-6B41-4095-BAE4-EF7858B540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CB33-AD55-4519-ACB4-D3C6BB095126}" type="datetimeFigureOut">
              <a:rPr lang="th-TH" smtClean="0"/>
              <a:pPr/>
              <a:t>24/05/55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ECB6-6B41-4095-BAE4-EF7858B5405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BCB33-AD55-4519-ACB4-D3C6BB095126}" type="datetimeFigureOut">
              <a:rPr lang="th-TH" smtClean="0"/>
              <a:pPr/>
              <a:t>24/05/55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ECB6-6B41-4095-BAE4-EF7858B5405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744529"/>
            <a:ext cx="7772400" cy="1470025"/>
          </a:xfrm>
        </p:spPr>
        <p:txBody>
          <a:bodyPr>
            <a:normAutofit/>
          </a:bodyPr>
          <a:lstStyle/>
          <a:p>
            <a:r>
              <a:rPr lang="th-TH" sz="8000" b="1" dirty="0" smtClean="0">
                <a:latin typeface="TH Niramit AS" pitchFamily="2" charset="-34"/>
                <a:cs typeface="TH Niramit AS" pitchFamily="2" charset="-34"/>
              </a:rPr>
              <a:t>การตัดเกรด</a:t>
            </a:r>
            <a:endParaRPr lang="th-TH" sz="8000" b="1" dirty="0"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11266" name="Picture 2" descr="http://t2.gstatic.com/images?q=tbn:ANd9GcSRC8cmbLq5hUNdKM3Op17lFgK5P1IwuF0T6Y6__IbWSKG_gW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209808"/>
            <a:ext cx="1933575" cy="2362200"/>
          </a:xfrm>
          <a:prstGeom prst="rect">
            <a:avLst/>
          </a:prstGeom>
          <a:noFill/>
        </p:spPr>
      </p:pic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642910" y="481649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 AS" pitchFamily="2" charset="-34"/>
                <a:ea typeface="+mj-ea"/>
                <a:cs typeface="TH Niramit AS" pitchFamily="2" charset="-34"/>
              </a:rPr>
              <a:t>โดย อาจารย์ ดร.จตุภูมิ</a:t>
            </a:r>
            <a:r>
              <a:rPr kumimoji="0" lang="th-TH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 AS" pitchFamily="2" charset="-34"/>
                <a:ea typeface="+mj-ea"/>
                <a:cs typeface="TH Niramit AS" pitchFamily="2" charset="-34"/>
              </a:rPr>
              <a:t> เขตจัตุรัส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="1" dirty="0" smtClean="0">
                <a:latin typeface="TH Niramit AS" pitchFamily="2" charset="-34"/>
                <a:ea typeface="+mj-ea"/>
                <a:cs typeface="TH Niramit AS" pitchFamily="2" charset="-34"/>
              </a:rPr>
              <a:t>สาขาวิชาการวัดและประเมินผลการศึกษา คณะศึกษาศาสตร์ มหาวิทยาลัยขอนแก่น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TH Niramit AS" pitchFamily="2" charset="-34"/>
                <a:ea typeface="+mj-ea"/>
                <a:cs typeface="TH Niramit AS" pitchFamily="2" charset="-34"/>
              </a:rPr>
              <a:t>j</a:t>
            </a:r>
            <a:r>
              <a:rPr lang="en-US" b="1" dirty="0" smtClean="0">
                <a:latin typeface="TH Niramit AS" pitchFamily="2" charset="-34"/>
                <a:ea typeface="+mj-ea"/>
                <a:cs typeface="TH Niramit AS" pitchFamily="2" charset="-34"/>
              </a:rPr>
              <a:t>ketchatturat@hotmail.com</a:t>
            </a:r>
            <a:endParaRPr kumimoji="0" lang="th-TH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Niramit AS" pitchFamily="2" charset="-34"/>
              <a:ea typeface="+mj-ea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00232" y="642918"/>
            <a:ext cx="65008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นักศึกษาสอบได้คะแนนต่ำ แสดงว่า ข้อสอบมีคุณภาพดี</a:t>
            </a:r>
          </a:p>
          <a:p>
            <a:pPr marL="457200" indent="-457200">
              <a:buFontTx/>
              <a:buAutoNum type="arabicPeriod"/>
            </a:pP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นักศึกษาสอบได้คะแนนสูง แสดงว่าอาจารย์มีคุณภาพในการสอน</a:t>
            </a:r>
          </a:p>
          <a:p>
            <a:pPr marL="457200" indent="-457200">
              <a:buAutoNum type="arabicPeriod"/>
            </a:pP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นักศึกษาที่สอบได้ 0 คะแนน แสดงว่าไม่มีความรู้เลย</a:t>
            </a:r>
          </a:p>
          <a:p>
            <a:pPr marL="457200" indent="-457200">
              <a:buAutoNum type="arabicPeriod"/>
            </a:pP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นักศึกษาที่สอบได้คะแนนเต็ม แสดงว่ามีความรู้ทั้งหมดทุกเรื่อง</a:t>
            </a:r>
          </a:p>
          <a:p>
            <a:pPr marL="457200" indent="-457200">
              <a:buAutoNum type="arabicPeriod"/>
            </a:pP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การรวมคะแนนจากงานแต่ละส่วนย่อยแล้วเทียบเป็นเปอร์เซ็นต์จะทำให้ตัดเกรดมีคุณภาพมากยิ่งขึ้น</a:t>
            </a:r>
          </a:p>
          <a:p>
            <a:pPr marL="457200" indent="-457200">
              <a:buFontTx/>
              <a:buAutoNum type="arabicPeriod"/>
            </a:pP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อาจารย์ควรแปลงคะแนนให้เป็นคะแนนมาตรฐานก่อนนำไปตัดเกรดทุกครั้ง</a:t>
            </a:r>
          </a:p>
          <a:p>
            <a:pPr marL="457200" indent="-457200">
              <a:buAutoNum type="arabicPeriod"/>
            </a:pP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นักศึกษาที่ได้ 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A 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ยกชั้น แสดงว่า อาจารย์สอนในวิชานั้นจัดการเรียนการสอนได้มาตรฐาน</a:t>
            </a:r>
          </a:p>
          <a:p>
            <a:pPr marL="457200" indent="-457200">
              <a:buAutoNum type="arabicPeriod"/>
            </a:pP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การประเมินอิงกลุ่มในวิชาหนึ่ง นักศึกษาได้ 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A 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ในปีการศึกษา 2553 กับ นักศึกษาได้ 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A 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ในปีการศึกษา 2554 มีคุณภาพระดับเดียวกัน</a:t>
            </a:r>
          </a:p>
          <a:p>
            <a:pPr marL="457200" indent="-457200">
              <a:buFontTx/>
              <a:buAutoNum type="arabicPeriod"/>
            </a:pP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การประเมินอิงเกณฑ์ในวิชาหนึ่ง นักศึกษาได้ 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A 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ในปีการศึกษา 2553 กับ นักศึกษาได้ 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A 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ในปีการศึกษา 2554 มีคุณภาพระดับเดียวกัน</a:t>
            </a:r>
          </a:p>
          <a:p>
            <a:pPr marL="457200" indent="-457200">
              <a:buAutoNum type="arabicPeriod"/>
            </a:pP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การตัดเกรดควรอิงเกณฑ์ มากกว่า อิงกลุ่ม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643042" y="642918"/>
            <a:ext cx="357190" cy="2857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1285852" y="142852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Niramit AS" pitchFamily="2" charset="-34"/>
                <a:cs typeface="TH Niramit AS" pitchFamily="2" charset="-34"/>
              </a:rPr>
              <a:t>ตรวจสอบความเข้าใจเกี่ยวกับการตัดเกรด </a:t>
            </a:r>
            <a:r>
              <a:rPr lang="th-TH" sz="2400" b="1" dirty="0" smtClean="0">
                <a:latin typeface="TH Niramit AS" pitchFamily="2" charset="-34"/>
                <a:cs typeface="TH Niramit AS" pitchFamily="2" charset="-34"/>
                <a:sym typeface="Wingdings 2"/>
              </a:rPr>
              <a:t>ข้อความถูกข้อความผิด</a:t>
            </a:r>
            <a:endParaRPr lang="th-TH" sz="24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643042" y="1034833"/>
            <a:ext cx="357190" cy="2857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643042" y="1428736"/>
            <a:ext cx="357190" cy="2857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643042" y="1830238"/>
            <a:ext cx="357190" cy="2857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643042" y="2224141"/>
            <a:ext cx="357190" cy="2857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643042" y="2857496"/>
            <a:ext cx="357190" cy="2857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643042" y="3571876"/>
            <a:ext cx="357190" cy="2857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1643042" y="4355706"/>
            <a:ext cx="357190" cy="2857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643042" y="5070086"/>
            <a:ext cx="357190" cy="2857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1643042" y="5786454"/>
            <a:ext cx="357190" cy="2857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6600" b="1" dirty="0" smtClean="0">
                <a:latin typeface="TH Niramit AS" pitchFamily="2" charset="-34"/>
                <a:cs typeface="TH Niramit AS" pitchFamily="2" charset="-34"/>
              </a:rPr>
              <a:t>ชวนคิดชวนคุย</a:t>
            </a:r>
            <a:endParaRPr lang="th-TH" sz="66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h-TH" sz="4800" dirty="0" smtClean="0">
                <a:latin typeface="TH Niramit AS" pitchFamily="2" charset="-34"/>
                <a:cs typeface="TH Niramit AS" pitchFamily="2" charset="-34"/>
              </a:rPr>
              <a:t>ท่านคิดว่า</a:t>
            </a:r>
          </a:p>
          <a:p>
            <a:pPr algn="ctr">
              <a:buNone/>
            </a:pPr>
            <a:r>
              <a:rPr lang="en-US" sz="4800" dirty="0" smtClean="0">
                <a:latin typeface="TH Niramit AS" pitchFamily="2" charset="-34"/>
                <a:cs typeface="TH Niramit AS" pitchFamily="2" charset="-34"/>
              </a:rPr>
              <a:t>1 </a:t>
            </a:r>
            <a:r>
              <a:rPr lang="th-TH" sz="4800" dirty="0" smtClean="0">
                <a:latin typeface="TH Niramit AS" pitchFamily="2" charset="-34"/>
                <a:cs typeface="TH Niramit AS" pitchFamily="2" charset="-34"/>
              </a:rPr>
              <a:t>คะแนนจาก </a:t>
            </a:r>
            <a:r>
              <a:rPr lang="en-US" sz="4800" dirty="0" smtClean="0">
                <a:latin typeface="TH Niramit AS" pitchFamily="2" charset="-34"/>
                <a:cs typeface="TH Niramit AS" pitchFamily="2" charset="-34"/>
              </a:rPr>
              <a:t>Task A </a:t>
            </a:r>
            <a:endParaRPr lang="th-TH" sz="4800" dirty="0" smtClean="0">
              <a:latin typeface="TH Niramit AS" pitchFamily="2" charset="-34"/>
              <a:cs typeface="TH Niramit AS" pitchFamily="2" charset="-34"/>
            </a:endParaRPr>
          </a:p>
          <a:p>
            <a:pPr algn="ctr">
              <a:buNone/>
            </a:pPr>
            <a:r>
              <a:rPr lang="th-TH" sz="4800" dirty="0" smtClean="0">
                <a:latin typeface="TH Niramit AS" pitchFamily="2" charset="-34"/>
                <a:cs typeface="TH Niramit AS" pitchFamily="2" charset="-34"/>
              </a:rPr>
              <a:t>เท่ากับ </a:t>
            </a:r>
            <a:endParaRPr lang="en-US" sz="4800" dirty="0" smtClean="0">
              <a:latin typeface="TH Niramit AS" pitchFamily="2" charset="-34"/>
              <a:cs typeface="TH Niramit AS" pitchFamily="2" charset="-34"/>
            </a:endParaRPr>
          </a:p>
          <a:p>
            <a:pPr algn="ctr">
              <a:buNone/>
            </a:pPr>
            <a:r>
              <a:rPr lang="en-US" sz="4800" dirty="0" smtClean="0">
                <a:latin typeface="TH Niramit AS" pitchFamily="2" charset="-34"/>
                <a:cs typeface="TH Niramit AS" pitchFamily="2" charset="-34"/>
              </a:rPr>
              <a:t>1 </a:t>
            </a:r>
            <a:r>
              <a:rPr lang="th-TH" sz="4800" dirty="0" smtClean="0">
                <a:latin typeface="TH Niramit AS" pitchFamily="2" charset="-34"/>
                <a:cs typeface="TH Niramit AS" pitchFamily="2" charset="-34"/>
              </a:rPr>
              <a:t>คะแนนจาก </a:t>
            </a:r>
            <a:r>
              <a:rPr lang="en-US" sz="4800" dirty="0" smtClean="0">
                <a:latin typeface="TH Niramit AS" pitchFamily="2" charset="-34"/>
                <a:cs typeface="TH Niramit AS" pitchFamily="2" charset="-34"/>
              </a:rPr>
              <a:t>Task B </a:t>
            </a:r>
            <a:r>
              <a:rPr lang="th-TH" sz="4800" dirty="0" smtClean="0">
                <a:latin typeface="TH Niramit AS" pitchFamily="2" charset="-34"/>
                <a:cs typeface="TH Niramit AS" pitchFamily="2" charset="-34"/>
              </a:rPr>
              <a:t>หรือไม่</a:t>
            </a:r>
            <a:r>
              <a:rPr lang="en-US" sz="4800" dirty="0" smtClean="0">
                <a:latin typeface="TH Niramit AS" pitchFamily="2" charset="-34"/>
                <a:cs typeface="TH Niramit AS" pitchFamily="2" charset="-34"/>
              </a:rPr>
              <a:t> </a:t>
            </a:r>
            <a:endParaRPr lang="th-TH" sz="4800" dirty="0"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1026" name="Picture 2" descr="C:\Program Files\Microsoft Office\MEDIA\CAGCAT10\j009007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1657206" cy="2056922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8497" y="4153931"/>
            <a:ext cx="1449783" cy="2275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4800" b="1" dirty="0" smtClean="0">
                <a:latin typeface="TH Niramit AS" pitchFamily="2" charset="-34"/>
                <a:cs typeface="TH Niramit AS" pitchFamily="2" charset="-34"/>
              </a:rPr>
              <a:t>กรณีศึกษาที่ </a:t>
            </a:r>
            <a:r>
              <a:rPr lang="en-US" sz="4800" b="1" dirty="0" smtClean="0">
                <a:latin typeface="TH Niramit AS" pitchFamily="2" charset="-34"/>
                <a:cs typeface="TH Niramit AS" pitchFamily="2" charset="-34"/>
              </a:rPr>
              <a:t>1</a:t>
            </a:r>
            <a:endParaRPr lang="th-TH" sz="48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4525963"/>
          </a:xfrm>
        </p:spPr>
        <p:txBody>
          <a:bodyPr>
            <a:normAutofit lnSpcReduction="10000"/>
          </a:bodyPr>
          <a:lstStyle/>
          <a:p>
            <a:pPr algn="thaiDist">
              <a:buNone/>
            </a:pPr>
            <a:r>
              <a:rPr lang="th-TH" sz="4400" baseline="30000" dirty="0" smtClean="0">
                <a:latin typeface="TH Niramit AS" pitchFamily="2" charset="-34"/>
                <a:cs typeface="TH Niramit AS" pitchFamily="2" charset="-34"/>
              </a:rPr>
              <a:t>				    ใน</a:t>
            </a:r>
            <a:r>
              <a:rPr lang="th-TH" sz="4400" baseline="30000" dirty="0" smtClean="0">
                <a:latin typeface="TH Niramit AS" pitchFamily="2" charset="-34"/>
                <a:cs typeface="TH Niramit AS" pitchFamily="2" charset="-34"/>
              </a:rPr>
              <a:t>รายวิชา</a:t>
            </a:r>
            <a:r>
              <a:rPr lang="th-TH" sz="4400" baseline="30000" dirty="0" smtClean="0">
                <a:latin typeface="TH Niramit AS" pitchFamily="2" charset="-34"/>
                <a:cs typeface="TH Niramit AS" pitchFamily="2" charset="-34"/>
              </a:rPr>
              <a:t>หนึ่งของคณะพยาบาลศาสตร์อาจารย์</a:t>
            </a:r>
            <a:r>
              <a:rPr lang="th-TH" sz="4400" baseline="30000" dirty="0" err="1" smtClean="0">
                <a:latin typeface="TH Niramit AS" pitchFamily="2" charset="-34"/>
                <a:cs typeface="TH Niramit AS" pitchFamily="2" charset="-34"/>
              </a:rPr>
              <a:t>ญาญ่า</a:t>
            </a:r>
            <a:r>
              <a:rPr lang="th-TH" sz="4400" baseline="30000" dirty="0" smtClean="0">
                <a:latin typeface="TH Niramit AS" pitchFamily="2" charset="-34"/>
                <a:cs typeface="TH Niramit AS" pitchFamily="2" charset="-34"/>
              </a:rPr>
              <a:t>ตัดเกรด</a:t>
            </a:r>
            <a:r>
              <a:rPr lang="th-TH" sz="4400" baseline="30000" dirty="0" smtClean="0">
                <a:latin typeface="TH Niramit AS" pitchFamily="2" charset="-34"/>
                <a:cs typeface="TH Niramit AS" pitchFamily="2" charset="-34"/>
              </a:rPr>
              <a:t>โดยรวมคะแนนจากการสอบ </a:t>
            </a:r>
            <a:r>
              <a:rPr lang="en-US" sz="4400" baseline="30000" dirty="0" smtClean="0">
                <a:latin typeface="TH Niramit AS" pitchFamily="2" charset="-34"/>
                <a:cs typeface="TH Niramit AS" pitchFamily="2" charset="-34"/>
              </a:rPr>
              <a:t>multiple-choice </a:t>
            </a:r>
            <a:r>
              <a:rPr lang="en-US" sz="4400" baseline="30000" dirty="0" smtClean="0">
                <a:latin typeface="TH Niramit AS" pitchFamily="2" charset="-34"/>
                <a:cs typeface="TH Niramit AS" pitchFamily="2" charset="-34"/>
              </a:rPr>
              <a:t>questions</a:t>
            </a:r>
            <a:r>
              <a:rPr lang="en-US" sz="4400" baseline="30000" dirty="0" smtClean="0">
                <a:latin typeface="TH Niramit AS" pitchFamily="2" charset="-34"/>
                <a:cs typeface="TH Niramit AS" pitchFamily="2" charset="-34"/>
              </a:rPr>
              <a:t>, Objective Structured Clinical Examination (OSCE), </a:t>
            </a:r>
            <a:r>
              <a:rPr lang="th-TH" sz="4400" baseline="30000" dirty="0" smtClean="0">
                <a:latin typeface="TH Niramit AS" pitchFamily="2" charset="-34"/>
                <a:cs typeface="TH Niramit AS" pitchFamily="2" charset="-34"/>
              </a:rPr>
              <a:t>และคะแนนรายงานผู้ป่วย หากมีนักศึกษาทำคะแนนสอบ </a:t>
            </a:r>
            <a:r>
              <a:rPr lang="en-US" sz="4400" baseline="30000" dirty="0" smtClean="0">
                <a:latin typeface="TH Niramit AS" pitchFamily="2" charset="-34"/>
                <a:cs typeface="TH Niramit AS" pitchFamily="2" charset="-34"/>
              </a:rPr>
              <a:t>multiple-choice  questions </a:t>
            </a:r>
            <a:r>
              <a:rPr lang="th-TH" sz="4400" baseline="30000" dirty="0" smtClean="0">
                <a:latin typeface="TH Niramit AS" pitchFamily="2" charset="-34"/>
                <a:cs typeface="TH Niramit AS" pitchFamily="2" charset="-34"/>
              </a:rPr>
              <a:t>และ </a:t>
            </a:r>
            <a:r>
              <a:rPr lang="en-US" sz="4400" baseline="30000" dirty="0" smtClean="0">
                <a:latin typeface="TH Niramit AS" pitchFamily="2" charset="-34"/>
                <a:cs typeface="TH Niramit AS" pitchFamily="2" charset="-34"/>
              </a:rPr>
              <a:t>OSCE  </a:t>
            </a:r>
            <a:r>
              <a:rPr lang="th-TH" sz="4400" baseline="30000" dirty="0" smtClean="0">
                <a:latin typeface="TH Niramit AS" pitchFamily="2" charset="-34"/>
                <a:cs typeface="TH Niramit AS" pitchFamily="2" charset="-34"/>
              </a:rPr>
              <a:t>ได้</a:t>
            </a:r>
            <a:r>
              <a:rPr lang="th-TH" sz="4400" baseline="30000" dirty="0" smtClean="0">
                <a:latin typeface="TH Niramit AS" pitchFamily="2" charset="-34"/>
                <a:cs typeface="TH Niramit AS" pitchFamily="2" charset="-34"/>
              </a:rPr>
              <a:t>ดี </a:t>
            </a:r>
            <a:r>
              <a:rPr lang="th-TH" sz="4400" baseline="30000" dirty="0" smtClean="0">
                <a:latin typeface="TH Niramit AS" pitchFamily="2" charset="-34"/>
                <a:cs typeface="TH Niramit AS" pitchFamily="2" charset="-34"/>
              </a:rPr>
              <a:t>แต่ไม่</a:t>
            </a:r>
            <a:r>
              <a:rPr lang="th-TH" sz="4400" baseline="30000" dirty="0" smtClean="0">
                <a:latin typeface="TH Niramit AS" pitchFamily="2" charset="-34"/>
                <a:cs typeface="TH Niramit AS" pitchFamily="2" charset="-34"/>
              </a:rPr>
              <a:t>ส่งรายงาน</a:t>
            </a:r>
            <a:r>
              <a:rPr lang="th-TH" sz="4400" baseline="30000" dirty="0" smtClean="0">
                <a:latin typeface="TH Niramit AS" pitchFamily="2" charset="-34"/>
                <a:cs typeface="TH Niramit AS" pitchFamily="2" charset="-34"/>
              </a:rPr>
              <a:t>ผู้ป่วยเลย เมื่อเอาคะแนนมา</a:t>
            </a:r>
            <a:r>
              <a:rPr lang="th-TH" sz="4400" baseline="30000" dirty="0" smtClean="0">
                <a:latin typeface="TH Niramit AS" pitchFamily="2" charset="-34"/>
                <a:cs typeface="TH Niramit AS" pitchFamily="2" charset="-34"/>
              </a:rPr>
              <a:t>รวมกันจะส่งผลต่อการตัดเกรดของนักศึกษาอย่างไร</a:t>
            </a:r>
          </a:p>
          <a:p>
            <a:pPr algn="thaiDist">
              <a:buNone/>
            </a:pPr>
            <a:r>
              <a:rPr lang="th-TH" sz="4400" baseline="30000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400" baseline="30000" dirty="0" smtClean="0">
                <a:latin typeface="TH Niramit AS" pitchFamily="2" charset="-34"/>
                <a:cs typeface="TH Niramit AS" pitchFamily="2" charset="-34"/>
              </a:rPr>
              <a:t>………………………………………………………………………………………………………………………</a:t>
            </a:r>
          </a:p>
          <a:p>
            <a:pPr algn="thaiDist">
              <a:buNone/>
            </a:pPr>
            <a:r>
              <a:rPr lang="en-US" sz="4400" baseline="30000" dirty="0" smtClean="0">
                <a:latin typeface="TH Niramit AS" pitchFamily="2" charset="-34"/>
                <a:cs typeface="TH Niramit AS" pitchFamily="2" charset="-34"/>
              </a:rPr>
              <a:t>	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th-TH" sz="4400" baseline="30000" dirty="0" smtClean="0"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4098" name="Picture 2" descr="https://encrypted-tbn0.google.com/images?q=tbn:ANd9GcQU8rSr45KrMAJsHNF7SEdGikprin19lsaLG0kY1g3pOwDS3e2qG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5524" y="276215"/>
            <a:ext cx="2457450" cy="1866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85804" y="42861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h-TH" sz="4800" b="1" dirty="0" smtClean="0">
                <a:latin typeface="TH Niramit AS" pitchFamily="2" charset="-34"/>
                <a:cs typeface="TH Niramit AS" pitchFamily="2" charset="-34"/>
              </a:rPr>
              <a:t>  กรณีศึกษาที่ </a:t>
            </a:r>
            <a:r>
              <a:rPr lang="en-US" sz="4800" b="1" dirty="0" smtClean="0">
                <a:latin typeface="TH Niramit AS" pitchFamily="2" charset="-34"/>
                <a:cs typeface="TH Niramit AS" pitchFamily="2" charset="-34"/>
              </a:rPr>
              <a:t>2</a:t>
            </a:r>
            <a:endParaRPr lang="th-TH" sz="48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Autofit/>
          </a:bodyPr>
          <a:lstStyle/>
          <a:p>
            <a:pPr algn="thaiDist">
              <a:buNone/>
            </a:pPr>
            <a:r>
              <a:rPr lang="th-TH" sz="2800" baseline="30000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ในรายวิชาหนึ่งของคณะแพทยศาสตร์อาจารย์เคน</a:t>
            </a:r>
          </a:p>
          <a:p>
            <a:pPr algn="thaiDist">
              <a:buNone/>
            </a:pP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เก็บคะแนนสองส่วน ได้แก่ ภาคทฤษฎีและปฏิบัติ ผลการทดสอบพบว่า คะแนนสอบภาคทฤษฎีของนักศึกษามีคะแนนต่างกันมาก (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มีค่า </a:t>
            </a:r>
            <a:r>
              <a:rPr lang="en-US" sz="2800" dirty="0" smtClean="0">
                <a:latin typeface="TH Niramit AS" pitchFamily="2" charset="-34"/>
                <a:cs typeface="TH Niramit AS" pitchFamily="2" charset="-34"/>
              </a:rPr>
              <a:t>standard deviation </a:t>
            </a:r>
            <a:r>
              <a:rPr lang="en-US" sz="2800" dirty="0" smtClean="0">
                <a:latin typeface="TH Niramit AS" pitchFamily="2" charset="-34"/>
                <a:cs typeface="TH Niramit AS" pitchFamily="2" charset="-34"/>
              </a:rPr>
              <a:t>(SD) 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สูง) ในขณะที่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คะแนนสอบภาคปฏิบัติใกล้เคียง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กันมาก หาก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อาจารย์เคนกำหนดให้คะแนนภาคทฤษฎี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และปฏิบัติมีน้ำหนักเท่ากัน โดยทำ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คะแนนสอบ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ทฤษฎีให้เต็ม ๕๐ คะแนน และทำคะแนนปฏิบัติ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ให้เต็ม 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๕๐ คะแนน แล้วรวมคะแนนเข้าด้วยกัน 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ผลการตัดเกรดจะเป็นเช่นใด</a:t>
            </a:r>
          </a:p>
          <a:p>
            <a:pPr algn="thaiDist">
              <a:buNone/>
            </a:pP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2800" dirty="0" smtClean="0">
                <a:latin typeface="TH Niramit AS" pitchFamily="2" charset="-34"/>
                <a:cs typeface="TH Niramit AS" pitchFamily="2" charset="-34"/>
              </a:rPr>
              <a:t>………………………………………………………………………………………………………………………..</a:t>
            </a:r>
          </a:p>
          <a:p>
            <a:pPr algn="thaiDist">
              <a:buNone/>
            </a:pPr>
            <a:r>
              <a:rPr lang="en-US" sz="2800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2800" dirty="0" smtClean="0">
                <a:latin typeface="TH Niramit AS" pitchFamily="2" charset="-34"/>
                <a:cs typeface="TH Niramit AS" pitchFamily="2" charset="-34"/>
              </a:rPr>
              <a:t>……………………………………………………………………………………………………………………….. ………………………………………………………………………………………………………………………..</a:t>
            </a:r>
            <a:r>
              <a:rPr lang="en-US" sz="2800" dirty="0" smtClean="0">
                <a:latin typeface="TH Niramit AS" pitchFamily="2" charset="-34"/>
                <a:cs typeface="TH Niramit AS" pitchFamily="2" charset="-34"/>
              </a:rPr>
              <a:t> ………………………………………………………………………………………………………………………..</a:t>
            </a:r>
            <a:endParaRPr lang="th-TH" sz="2800" dirty="0" smtClean="0"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3074" name="Picture 2" descr="http://www.zabjaa.com/wp-content/uploads/2012/03/%E0%B9%80%E0%B8%84%E0%B8%99-%E0%B8%A0%E0%B8%B9%E0%B8%A0%E0%B8%B9%E0%B8%A1%E0%B8%B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12" y="128479"/>
            <a:ext cx="2799905" cy="2099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เกรดที่มีคุณภาพเป็นผลมาจากปัจจัยใดบ้าง</a:t>
            </a:r>
            <a:endParaRPr lang="th-TH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คุณภาพผู้เรียน 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(ความรับผิดชอบ เจตคติต่อการเรียน)</a:t>
            </a:r>
          </a:p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ผลการวัด 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(เครื่องมือที่มีคุณภาพ 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Validity, Reliability)</a:t>
            </a:r>
          </a:p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เกณฑ์การประเมิน 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(เป็นที่ยอมรับ และได้มาตรฐาน)</a:t>
            </a:r>
          </a:p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ผู้ประเมิน 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(ยุติธรรม โปร่งใส รับผิดชอบ)</a:t>
            </a:r>
          </a:p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กระบวนการทดสอบ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ที่มีมาตรฐาน</a:t>
            </a:r>
          </a:p>
          <a:p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ฯลฯ</a:t>
            </a:r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2050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143380"/>
            <a:ext cx="1738274" cy="182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280</Words>
  <Application>Microsoft Office PowerPoint</Application>
  <PresentationFormat>นำเสนอทางหน้าจอ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ชุดรูปแบบของ Office</vt:lpstr>
      <vt:lpstr>การตัดเกรด</vt:lpstr>
      <vt:lpstr>ภาพนิ่ง 2</vt:lpstr>
      <vt:lpstr>ชวนคิดชวนคุย</vt:lpstr>
      <vt:lpstr>กรณีศึกษาที่ 1</vt:lpstr>
      <vt:lpstr>  กรณีศึกษาที่ 2</vt:lpstr>
      <vt:lpstr>เกรดที่มีคุณภาพเป็นผลมาจากปัจจัยใดบ้าง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การตัดเกรด</dc:title>
  <dc:creator>hp pavilion</dc:creator>
  <cp:lastModifiedBy>KKD Windows Se7en V1</cp:lastModifiedBy>
  <cp:revision>13</cp:revision>
  <dcterms:created xsi:type="dcterms:W3CDTF">2012-05-23T17:16:00Z</dcterms:created>
  <dcterms:modified xsi:type="dcterms:W3CDTF">2012-05-23T19:43:21Z</dcterms:modified>
</cp:coreProperties>
</file>